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485" r:id="rId3"/>
    <p:sldId id="414" r:id="rId4"/>
    <p:sldId id="486" r:id="rId5"/>
    <p:sldId id="391" r:id="rId6"/>
    <p:sldId id="389" r:id="rId7"/>
    <p:sldId id="385" r:id="rId8"/>
    <p:sldId id="386" r:id="rId9"/>
    <p:sldId id="38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76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42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7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1434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01 – 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Duggan/Data-Science-for-O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hyperlink" Target="https://r4ds.had.co.nz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twitter.com/_jimduggan" TargetMode="External"/><Relationship Id="rId4" Type="http://schemas.openxmlformats.org/officeDocument/2006/relationships/hyperlink" Target="https://education.rstudio.com/trainers/people/duggan+ji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399" y="2693987"/>
            <a:ext cx="103632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Data Science for Operational Researchers using R</a:t>
            </a:r>
            <a:endParaRPr lang="en-US" i="1" dirty="0">
              <a:solidFill>
                <a:srgbClr val="0432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189BB-FC0D-99C7-D858-519684769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799" y="4705246"/>
            <a:ext cx="8534400" cy="1752600"/>
          </a:xfrm>
        </p:spPr>
        <p:txBody>
          <a:bodyPr/>
          <a:lstStyle/>
          <a:p>
            <a:r>
              <a:rPr lang="en-US" dirty="0"/>
              <a:t>01 -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5DF2-6831-294B-C42C-B06674A30CD8}"/>
              </a:ext>
            </a:extLst>
          </p:cNvPr>
          <p:cNvSpPr txBox="1"/>
          <p:nvPr/>
        </p:nvSpPr>
        <p:spPr>
          <a:xfrm>
            <a:off x="3726018" y="5879040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https://github.com/JimDuggan/Data-Science-for-OR</a:t>
            </a:r>
            <a:r>
              <a:rPr lang="en-US" dirty="0"/>
              <a:t> </a:t>
            </a:r>
          </a:p>
        </p:txBody>
      </p:sp>
      <p:pic>
        <p:nvPicPr>
          <p:cNvPr id="6" name="Picture 5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55C59F6F-B7EF-4F01-7A35-70119A101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538" y="171552"/>
            <a:ext cx="6200923" cy="22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A0566-DD06-314C-B957-88E250C6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37C6D-8AEB-B94C-9A3B-D4E2E9CE1A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Improve your personal productivity for generating rapid and insightful results from large data sets. </a:t>
            </a:r>
          </a:p>
          <a:p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Learn about the role of R in the overall data science life process.</a:t>
            </a:r>
          </a:p>
          <a:p>
            <a:r>
              <a:rPr lang="en-IE" dirty="0">
                <a:solidFill>
                  <a:srgbClr val="333333"/>
                </a:solidFill>
              </a:rPr>
              <a:t>Appreciate</a:t>
            </a:r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 the power of R and the '</a:t>
            </a:r>
            <a:r>
              <a:rPr lang="en-IE" b="0" i="0" u="none" strike="noStrike" dirty="0" err="1">
                <a:solidFill>
                  <a:srgbClr val="333333"/>
                </a:solidFill>
                <a:effectLst/>
              </a:rPr>
              <a:t>tidyverse</a:t>
            </a:r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' set of packages for increasing productivity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EDB5D-D7E8-3944-B06D-F6F00FB7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data-science-explore.png">
            <a:extLst>
              <a:ext uri="{FF2B5EF4-FFF2-40B4-BE49-F238E27FC236}">
                <a16:creationId xmlns:a16="http://schemas.microsoft.com/office/drawing/2014/main" id="{4147D464-93F2-1B46-8018-BBD6675DC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86" y="3962497"/>
            <a:ext cx="5523030" cy="2029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95D472-6DC2-CF42-9227-F6A05C6E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718" y="1601085"/>
            <a:ext cx="1528567" cy="22970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E49806-786D-F947-8531-78766E56A1DF}"/>
              </a:ext>
            </a:extLst>
          </p:cNvPr>
          <p:cNvSpPr/>
          <p:nvPr/>
        </p:nvSpPr>
        <p:spPr>
          <a:xfrm>
            <a:off x="8500718" y="5992237"/>
            <a:ext cx="2327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https://r4ds.had.co.nz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F0591D-4758-680C-0911-75ADCCED6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988" y="1570746"/>
            <a:ext cx="1503592" cy="226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overImage.tiff">
            <a:extLst>
              <a:ext uri="{FF2B5EF4-FFF2-40B4-BE49-F238E27FC236}">
                <a16:creationId xmlns:a16="http://schemas.microsoft.com/office/drawing/2014/main" id="{853AD539-9C70-F1E2-4BDF-E466A7BA66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286" y="1594688"/>
            <a:ext cx="1527041" cy="229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–Jim Duggan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EEA410-9CE7-C84D-AF5C-A89B959B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/>
          </a:bodyPr>
          <a:lstStyle/>
          <a:p>
            <a:r>
              <a:rPr lang="en-US" dirty="0"/>
              <a:t>Lectures in</a:t>
            </a:r>
          </a:p>
          <a:p>
            <a:pPr lvl="1"/>
            <a:r>
              <a:rPr lang="en-US" dirty="0"/>
              <a:t>Programming (R, MATLAB),</a:t>
            </a:r>
          </a:p>
          <a:p>
            <a:pPr lvl="1"/>
            <a:r>
              <a:rPr lang="en-US" dirty="0"/>
              <a:t>Modelling &amp; Simulation</a:t>
            </a:r>
          </a:p>
          <a:p>
            <a:r>
              <a:rPr lang="en-US" dirty="0"/>
              <a:t>Research interests:</a:t>
            </a:r>
          </a:p>
          <a:p>
            <a:pPr lvl="1"/>
            <a:r>
              <a:rPr lang="en-US" dirty="0"/>
              <a:t>System Dynamics</a:t>
            </a:r>
          </a:p>
          <a:p>
            <a:pPr lvl="1"/>
            <a:r>
              <a:rPr lang="en-US" dirty="0"/>
              <a:t>Computational Epidemiology</a:t>
            </a:r>
          </a:p>
          <a:p>
            <a:pPr lvl="1"/>
            <a:r>
              <a:rPr lang="en-US" dirty="0"/>
              <a:t>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4ACD6DB-BFE8-A745-97A7-3056E2A0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496" y="1786970"/>
            <a:ext cx="6046408" cy="34158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A0364-68B9-4A48-B900-BE1805DB1A1D}"/>
              </a:ext>
            </a:extLst>
          </p:cNvPr>
          <p:cNvSpPr/>
          <p:nvPr/>
        </p:nvSpPr>
        <p:spPr>
          <a:xfrm>
            <a:off x="6287826" y="5572166"/>
            <a:ext cx="697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https://education.rstudio.com/trainers/people/duggan+jim/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9D9B94-D645-C245-96FC-B5CFF2D14708}"/>
              </a:ext>
            </a:extLst>
          </p:cNvPr>
          <p:cNvSpPr/>
          <p:nvPr/>
        </p:nvSpPr>
        <p:spPr>
          <a:xfrm>
            <a:off x="7853495" y="5941498"/>
            <a:ext cx="3224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https://twitter.com/_jimduggan</a:t>
            </a:r>
            <a:r>
              <a:rPr lang="en-US" dirty="0"/>
              <a:t> </a:t>
            </a:r>
          </a:p>
        </p:txBody>
      </p:sp>
      <p:pic>
        <p:nvPicPr>
          <p:cNvPr id="7" name="Picture 6" descr="A person in a suit&#10;&#10;Description automatically generated">
            <a:extLst>
              <a:ext uri="{FF2B5EF4-FFF2-40B4-BE49-F238E27FC236}">
                <a16:creationId xmlns:a16="http://schemas.microsoft.com/office/drawing/2014/main" id="{1C808A8B-33C5-2AEB-B14D-C7977C512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6632" y="278032"/>
            <a:ext cx="1180552" cy="113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5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AED23B-B9D8-D548-908D-6D6EAE4C9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185353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sng" dirty="0">
                          <a:solidFill>
                            <a:schemeClr val="tx1"/>
                          </a:solidFill>
                        </a:rPr>
                        <a:t>Morning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351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Introduction to R and Posit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Atomic Vectors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Functions, Lists and Functionals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Frames and Tibble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ggplot2</a:t>
                      </a:r>
                      <a:endParaRPr lang="en-US" sz="1800" b="1" dirty="0">
                        <a:solidFill>
                          <a:srgbClr val="0432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sng" dirty="0">
                          <a:solidFill>
                            <a:schemeClr val="tx1"/>
                          </a:solidFill>
                        </a:rPr>
                        <a:t>Morning 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76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Data transformation with </a:t>
                      </a:r>
                      <a:r>
                        <a:rPr lang="en-US" sz="1800" b="1" dirty="0" err="1">
                          <a:solidFill>
                            <a:srgbClr val="0432FF"/>
                          </a:solidFill>
                        </a:rPr>
                        <a:t>dplyr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Relational Data with </a:t>
                      </a:r>
                      <a:r>
                        <a:rPr lang="en-US" sz="1800" b="1" dirty="0" err="1">
                          <a:solidFill>
                            <a:srgbClr val="0432FF"/>
                          </a:solidFill>
                        </a:rPr>
                        <a:t>dplyr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Processing data with </a:t>
                      </a:r>
                      <a:r>
                        <a:rPr lang="en-US" sz="1800" b="1" dirty="0" err="1"/>
                        <a:t>purrr</a:t>
                      </a:r>
                      <a:endParaRPr 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Exploratory Data Analysis </a:t>
                      </a:r>
                      <a:r>
                        <a:rPr lang="en-US" sz="1800"/>
                        <a:t>– Examples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530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 Project for Statistical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R’s </a:t>
            </a:r>
            <a:r>
              <a:rPr lang="en-US" i="1" dirty="0"/>
              <a:t>mission </a:t>
            </a:r>
            <a:r>
              <a:rPr lang="en-US" dirty="0"/>
              <a:t>is to enable the best and most thorough exploration of data possible (Chambers 2008). </a:t>
            </a:r>
          </a:p>
          <a:p>
            <a:r>
              <a:rPr lang="en-US" dirty="0"/>
              <a:t>It is a dialect of the S language, developed at Bell Laboratories</a:t>
            </a:r>
          </a:p>
          <a:p>
            <a:r>
              <a:rPr lang="en-US" dirty="0"/>
              <a:t>ACM noted that </a:t>
            </a:r>
            <a:r>
              <a:rPr lang="en-US" i="1" dirty="0"/>
              <a:t>S</a:t>
            </a:r>
            <a:r>
              <a:rPr lang="en-US" dirty="0"/>
              <a:t> “</a:t>
            </a:r>
            <a:r>
              <a:rPr lang="en-US" i="1" dirty="0"/>
              <a:t>will forever alter the way people analyze, visualize, and manipulate data”</a:t>
            </a:r>
            <a:r>
              <a:rPr lang="en-IE" dirty="0"/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4B35E-DA44-2E43-9E1A-8AE759481D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37401E-7D5F-4D42-9923-BAC55B6D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58" y="1211318"/>
            <a:ext cx="4197942" cy="203233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888CF5-E00E-654E-9451-43D99AFEC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3385637"/>
            <a:ext cx="4074027" cy="24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CA23-E1EA-E745-A8F7-53C1E222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Steps: Posit Cloud – Create Your Account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013C8-7DA4-E244-94A0-21665CF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A screenshot of a computer error&#10;&#10;Description automatically generated with medium confidence">
            <a:extLst>
              <a:ext uri="{FF2B5EF4-FFF2-40B4-BE49-F238E27FC236}">
                <a16:creationId xmlns:a16="http://schemas.microsoft.com/office/drawing/2014/main" id="{099F45AC-8FE0-A4C1-9B82-4751B4359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96738"/>
            <a:ext cx="5703277" cy="354587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36D3D3A-BEFF-68A3-41E6-BCFE11764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300" y="4169024"/>
            <a:ext cx="4699977" cy="2181463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6A4B81EC-3054-55BF-C6D6-225ADEFF0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477" y="1641226"/>
            <a:ext cx="3225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68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BCEE-F9F5-0E40-B36A-A157C4E0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the R IDE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357FD4C-4439-11AA-092D-6E670D0E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6" y="1211703"/>
            <a:ext cx="9875835" cy="513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56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9EE1-D5B2-F440-AF39-7B0BB497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(5) Install packages…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70AAB9D-514E-AEDD-C5B1-CD5301C1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5" y="1417638"/>
            <a:ext cx="6072327" cy="328917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91C8ADE-FC85-0CAC-D4D3-8807CFA39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1417638"/>
            <a:ext cx="4826000" cy="3568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4F017-8A79-5577-5E72-9570C484F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65" y="5114537"/>
            <a:ext cx="9770067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80CD-2CE3-EA48-8586-01E4CA61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(7) Packages required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6C2ABB-0C78-724B-BE84-99D946261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04658"/>
              </p:ext>
            </p:extLst>
          </p:nvPr>
        </p:nvGraphicFramePr>
        <p:xfrm>
          <a:off x="1971851" y="2398542"/>
          <a:ext cx="8248298" cy="2060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680">
                  <a:extLst>
                    <a:ext uri="{9D8B030D-6E8A-4147-A177-3AD203B41FA5}">
                      <a16:colId xmlns:a16="http://schemas.microsoft.com/office/drawing/2014/main" val="2760985154"/>
                    </a:ext>
                  </a:extLst>
                </a:gridCol>
                <a:gridCol w="6690618">
                  <a:extLst>
                    <a:ext uri="{9D8B030D-6E8A-4147-A177-3AD203B41FA5}">
                      <a16:colId xmlns:a16="http://schemas.microsoft.com/office/drawing/2014/main" val="1811334641"/>
                    </a:ext>
                  </a:extLst>
                </a:gridCol>
              </a:tblGrid>
              <a:tr h="342314">
                <a:tc>
                  <a:txBody>
                    <a:bodyPr/>
                    <a:lstStyle/>
                    <a:p>
                      <a:r>
                        <a:rPr lang="en-US" sz="1700" dirty="0"/>
                        <a:t>Package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Purpose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929568631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ggplot2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Produce graphics for data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38946409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dplyr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Analysis of data held in </a:t>
                      </a:r>
                      <a:r>
                        <a:rPr lang="en-US" sz="1700" dirty="0" err="1"/>
                        <a:t>tibbles</a:t>
                      </a:r>
                      <a:r>
                        <a:rPr lang="en-US" sz="1700" dirty="0"/>
                        <a:t>/data frames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3055609200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aimsir17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2017 Weather data for Ireland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693211998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purrr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iterate over data structures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180354566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tidyr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tidy rectangular data, and to nest data sets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040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633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18580</TotalTime>
  <Words>301</Words>
  <Application>Microsoft Macintosh PowerPoint</Application>
  <PresentationFormat>Widescreen</PresentationFormat>
  <Paragraphs>70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Data Science for Operational Researchers using R</vt:lpstr>
      <vt:lpstr>Goal</vt:lpstr>
      <vt:lpstr>Instructor –Jim Duggan</vt:lpstr>
      <vt:lpstr>Course Overview</vt:lpstr>
      <vt:lpstr>The R Project for Statistical Computing</vt:lpstr>
      <vt:lpstr>First Steps: Posit Cloud – Create Your Account</vt:lpstr>
      <vt:lpstr>View the R IDE </vt:lpstr>
      <vt:lpstr>(5) Install packages…</vt:lpstr>
      <vt:lpstr>(7) Packages required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453</cp:revision>
  <cp:lastPrinted>2020-11-24T11:26:30Z</cp:lastPrinted>
  <dcterms:created xsi:type="dcterms:W3CDTF">2016-06-27T07:49:28Z</dcterms:created>
  <dcterms:modified xsi:type="dcterms:W3CDTF">2024-10-24T12:45:54Z</dcterms:modified>
</cp:coreProperties>
</file>